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Caveat" panose="020B0604020202020204" charset="0"/>
      <p:regular r:id="rId28"/>
      <p:bold r:id="rId29"/>
    </p:embeddedFont>
    <p:embeddedFont>
      <p:font typeface="Montserrat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456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1077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8401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3457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8368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504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2706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5511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9849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309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171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210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78133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1692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515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87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087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77802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7553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3548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3374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1640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012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4576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3731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2580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bc.com/news/entertainment-arts-33198686" TargetMode="External"/><Relationship Id="rId3" Type="http://schemas.openxmlformats.org/officeDocument/2006/relationships/hyperlink" Target="https://fstoppers.com/originals/mysterious-disappearance-louis-le-prince-father-cinematography-156151" TargetMode="External"/><Relationship Id="rId7" Type="http://schemas.openxmlformats.org/officeDocument/2006/relationships/hyperlink" Target="https://blog.scienceandmediamuseum.org.uk/louis-le-prince-created-the-first-ever-moving-pictures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ciencedirect.com/science/article/pii/S1369702108701603" TargetMode="External"/><Relationship Id="rId5" Type="http://schemas.openxmlformats.org/officeDocument/2006/relationships/hyperlink" Target="http://www.roundhayfriends.com/louis-le-prince.html" TargetMode="External"/><Relationship Id="rId4" Type="http://schemas.openxmlformats.org/officeDocument/2006/relationships/hyperlink" Target="http://www.victorian-cinema.net/leprince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s://en.wikipedia.org/wiki/Louis_Daguerre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35527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LOUIS LE PRINCE: </a:t>
            </a:r>
            <a:endParaRPr sz="3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Le premier cinéaste du monde</a:t>
            </a:r>
            <a:endParaRPr sz="2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56" name="Shape 56"/>
          <p:cNvPicPr preferRelativeResize="0"/>
          <p:nvPr/>
        </p:nvPicPr>
        <p:blipFill rotWithShape="1">
          <a:blip r:embed="rId3">
            <a:alphaModFix/>
          </a:blip>
          <a:srcRect l="15787" r="1941"/>
          <a:stretch/>
        </p:blipFill>
        <p:spPr>
          <a:xfrm>
            <a:off x="3328150" y="744575"/>
            <a:ext cx="2597100" cy="2541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/>
        </p:nvSpPr>
        <p:spPr>
          <a:xfrm>
            <a:off x="2639150" y="3873850"/>
            <a:ext cx="4184400" cy="8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Traffic Crossing Leeds Bridge, 1888 </a:t>
            </a:r>
            <a:endParaRPr sz="2400" i="1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4802" y="663388"/>
            <a:ext cx="3913095" cy="2934821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ctrTitle"/>
          </p:nvPr>
        </p:nvSpPr>
        <p:spPr>
          <a:xfrm>
            <a:off x="4002125" y="501325"/>
            <a:ext cx="5362800" cy="7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Projection des vidéos</a:t>
            </a: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61" name="Shape 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8525" y="1211113"/>
            <a:ext cx="3810000" cy="24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/>
        </p:nvSpPr>
        <p:spPr>
          <a:xfrm>
            <a:off x="4686975" y="3687625"/>
            <a:ext cx="41757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54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dessin de Le Prince projecteur (3 lentilles) par James Longley</a:t>
            </a:r>
            <a:endParaRPr sz="2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167"/>
          <p:cNvPicPr preferRelativeResize="0"/>
          <p:nvPr/>
        </p:nvPicPr>
        <p:blipFill rotWithShape="1">
          <a:blip r:embed="rId4">
            <a:alphaModFix/>
          </a:blip>
          <a:srcRect b="4770"/>
          <a:stretch/>
        </p:blipFill>
        <p:spPr>
          <a:xfrm>
            <a:off x="2272675" y="818688"/>
            <a:ext cx="3927400" cy="398492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/>
          <p:nvPr/>
        </p:nvSpPr>
        <p:spPr>
          <a:xfrm>
            <a:off x="-70125" y="-518825"/>
            <a:ext cx="8613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latin typeface="Caveat"/>
                <a:ea typeface="Caveat"/>
                <a:cs typeface="Caveat"/>
                <a:sym typeface="Caveat"/>
              </a:rPr>
              <a:t>1890: disparition mystérie</a:t>
            </a:r>
            <a:r>
              <a:rPr lang="en" sz="3600">
                <a:solidFill>
                  <a:srgbClr val="F3F3F3"/>
                </a:solidFill>
                <a:latin typeface="Caveat"/>
                <a:ea typeface="Caveat"/>
                <a:cs typeface="Caveat"/>
                <a:sym typeface="Caveat"/>
              </a:rPr>
              <a:t>u</a:t>
            </a:r>
            <a:r>
              <a:rPr lang="en" sz="3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se</a:t>
            </a:r>
            <a:endParaRPr sz="3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9" name="Shape 169"/>
          <p:cNvCxnSpPr/>
          <p:nvPr/>
        </p:nvCxnSpPr>
        <p:spPr>
          <a:xfrm rot="10800000" flipH="1">
            <a:off x="4405075" y="2584550"/>
            <a:ext cx="674700" cy="63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0" name="Shape 170"/>
          <p:cNvCxnSpPr/>
          <p:nvPr/>
        </p:nvCxnSpPr>
        <p:spPr>
          <a:xfrm rot="10800000">
            <a:off x="4425725" y="1925525"/>
            <a:ext cx="845100" cy="671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1" name="Shape 171"/>
          <p:cNvSpPr txBox="1"/>
          <p:nvPr/>
        </p:nvSpPr>
        <p:spPr>
          <a:xfrm>
            <a:off x="5818275" y="2062500"/>
            <a:ext cx="114600" cy="9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Shape 172"/>
          <p:cNvSpPr txBox="1"/>
          <p:nvPr/>
        </p:nvSpPr>
        <p:spPr>
          <a:xfrm>
            <a:off x="6225675" y="2559025"/>
            <a:ext cx="23172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7587925" y="1387725"/>
            <a:ext cx="114600" cy="1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4" name="Shape 1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984657">
            <a:off x="4636337" y="813865"/>
            <a:ext cx="1654053" cy="195842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859275" y="1828225"/>
            <a:ext cx="1387800" cy="10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latin typeface="Caveat"/>
                <a:ea typeface="Caveat"/>
                <a:cs typeface="Caveat"/>
                <a:sym typeface="Caveat"/>
              </a:rPr>
              <a:t>?</a:t>
            </a:r>
            <a:endParaRPr sz="96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76" name="Shape 176"/>
          <p:cNvSpPr txBox="1"/>
          <p:nvPr/>
        </p:nvSpPr>
        <p:spPr>
          <a:xfrm>
            <a:off x="6747650" y="1828225"/>
            <a:ext cx="15534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?</a:t>
            </a:r>
            <a:endParaRPr sz="9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subTitle" idx="1"/>
          </p:nvPr>
        </p:nvSpPr>
        <p:spPr>
          <a:xfrm>
            <a:off x="311700" y="8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Théorie n ° 1: suicide</a:t>
            </a:r>
            <a:endParaRPr sz="48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8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3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150" y="1797023"/>
            <a:ext cx="2381149" cy="238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6538" y="1184380"/>
            <a:ext cx="2381150" cy="343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7950" y="1816114"/>
            <a:ext cx="2588918" cy="23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6100" y="0"/>
            <a:ext cx="933199" cy="14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/>
          <p:nvPr/>
        </p:nvSpPr>
        <p:spPr>
          <a:xfrm>
            <a:off x="4065125" y="3106475"/>
            <a:ext cx="10020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ubTitle" idx="1"/>
          </p:nvPr>
        </p:nvSpPr>
        <p:spPr>
          <a:xfrm>
            <a:off x="311700" y="2369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Théorie n ° 2: commodités familiales</a:t>
            </a:r>
            <a:endParaRPr sz="48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8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727" y="1406575"/>
            <a:ext cx="2432425" cy="32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/>
          <p:nvPr/>
        </p:nvSpPr>
        <p:spPr>
          <a:xfrm>
            <a:off x="3488400" y="1532250"/>
            <a:ext cx="5054400" cy="29919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6" name="Shape 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3950" y="1976988"/>
            <a:ext cx="1428750" cy="195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/>
          <p:nvPr/>
        </p:nvSpPr>
        <p:spPr>
          <a:xfrm>
            <a:off x="3591750" y="3929625"/>
            <a:ext cx="19605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Leo Sauvage, 1977</a:t>
            </a:r>
            <a:endParaRPr sz="18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Shape 198"/>
          <p:cNvPicPr preferRelativeResize="0"/>
          <p:nvPr/>
        </p:nvPicPr>
        <p:blipFill rotWithShape="1">
          <a:blip r:embed="rId5">
            <a:alphaModFix/>
          </a:blip>
          <a:srcRect l="29343"/>
          <a:stretch/>
        </p:blipFill>
        <p:spPr>
          <a:xfrm>
            <a:off x="5731925" y="1976999"/>
            <a:ext cx="2432400" cy="1701300"/>
          </a:xfrm>
          <a:prstGeom prst="wedgeEllipseCallout">
            <a:avLst>
              <a:gd name="adj1" fmla="val -53720"/>
              <a:gd name="adj2" fmla="val 47473"/>
            </a:avLst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 rotWithShape="1">
          <a:blip r:embed="rId6">
            <a:alphaModFix/>
          </a:blip>
          <a:srcRect l="45972"/>
          <a:stretch/>
        </p:blipFill>
        <p:spPr>
          <a:xfrm flipH="1">
            <a:off x="7145801" y="2911750"/>
            <a:ext cx="1018524" cy="113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ctrTitle"/>
          </p:nvPr>
        </p:nvSpPr>
        <p:spPr>
          <a:xfrm>
            <a:off x="95283" y="19667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subTitle" idx="1"/>
          </p:nvPr>
        </p:nvSpPr>
        <p:spPr>
          <a:xfrm>
            <a:off x="311700" y="1096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Théorie n ° 3: fratricide</a:t>
            </a:r>
            <a:endParaRPr sz="48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8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06" name="Shape 206"/>
          <p:cNvPicPr preferRelativeResize="0"/>
          <p:nvPr/>
        </p:nvPicPr>
        <p:blipFill rotWithShape="1">
          <a:blip r:embed="rId3">
            <a:alphaModFix/>
          </a:blip>
          <a:srcRect l="11087"/>
          <a:stretch/>
        </p:blipFill>
        <p:spPr>
          <a:xfrm>
            <a:off x="942125" y="1569500"/>
            <a:ext cx="2408400" cy="2295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/>
        </p:nvSpPr>
        <p:spPr>
          <a:xfrm>
            <a:off x="1016850" y="3957000"/>
            <a:ext cx="25740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Jean Mitry, 1967</a:t>
            </a:r>
            <a:endParaRPr sz="2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08" name="Shape 208"/>
          <p:cNvPicPr preferRelativeResize="0"/>
          <p:nvPr/>
        </p:nvPicPr>
        <p:blipFill rotWithShape="1">
          <a:blip r:embed="rId4">
            <a:alphaModFix amt="75000"/>
          </a:blip>
          <a:srcRect r="-20"/>
          <a:stretch/>
        </p:blipFill>
        <p:spPr>
          <a:xfrm>
            <a:off x="4201300" y="1186500"/>
            <a:ext cx="4554600" cy="2770500"/>
          </a:xfrm>
          <a:prstGeom prst="wedgeEllipseCallout">
            <a:avLst>
              <a:gd name="adj1" fmla="val -64814"/>
              <a:gd name="adj2" fmla="val 25734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subTitle" idx="1"/>
          </p:nvPr>
        </p:nvSpPr>
        <p:spPr>
          <a:xfrm>
            <a:off x="0" y="160525"/>
            <a:ext cx="9332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Théorie n ° 4: assassinat pour "Equity 6928"</a:t>
            </a:r>
            <a:endParaRPr sz="36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8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62653"/>
            <a:ext cx="3180075" cy="178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 rotWithShape="1">
          <a:blip r:embed="rId4">
            <a:alphaModFix/>
          </a:blip>
          <a:srcRect l="7706" t="7544"/>
          <a:stretch/>
        </p:blipFill>
        <p:spPr>
          <a:xfrm rot="841">
            <a:off x="1498242" y="3129495"/>
            <a:ext cx="2451900" cy="1842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 rotWithShape="1">
          <a:blip r:embed="rId5">
            <a:alphaModFix/>
          </a:blip>
          <a:srcRect t="2489" r="3344" b="41691"/>
          <a:stretch/>
        </p:blipFill>
        <p:spPr>
          <a:xfrm>
            <a:off x="1701125" y="1086874"/>
            <a:ext cx="1894575" cy="1705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 rotWithShape="1">
          <a:blip r:embed="rId6">
            <a:alphaModFix/>
          </a:blip>
          <a:srcRect r="9231"/>
          <a:stretch/>
        </p:blipFill>
        <p:spPr>
          <a:xfrm>
            <a:off x="6174387" y="1196625"/>
            <a:ext cx="1696888" cy="15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/>
          <p:nvPr/>
        </p:nvSpPr>
        <p:spPr>
          <a:xfrm>
            <a:off x="2005925" y="2633138"/>
            <a:ext cx="1315500" cy="2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Le Prince</a:t>
            </a:r>
            <a:endParaRPr sz="2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20" name="Shape 220"/>
          <p:cNvSpPr txBox="1"/>
          <p:nvPr/>
        </p:nvSpPr>
        <p:spPr>
          <a:xfrm>
            <a:off x="6581450" y="2644600"/>
            <a:ext cx="19218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 Edison </a:t>
            </a:r>
            <a:endParaRPr sz="2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21" name="Shape 221"/>
          <p:cNvSpPr txBox="1"/>
          <p:nvPr/>
        </p:nvSpPr>
        <p:spPr>
          <a:xfrm>
            <a:off x="3797750" y="2190400"/>
            <a:ext cx="2241300" cy="9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CONTRE </a:t>
            </a:r>
            <a:endParaRPr sz="48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22" name="Shape 222"/>
          <p:cNvPicPr preferRelativeResize="0"/>
          <p:nvPr/>
        </p:nvPicPr>
        <p:blipFill rotWithShape="1">
          <a:blip r:embed="rId7">
            <a:alphaModFix/>
          </a:blip>
          <a:srcRect t="9567"/>
          <a:stretch/>
        </p:blipFill>
        <p:spPr>
          <a:xfrm>
            <a:off x="5687100" y="3122700"/>
            <a:ext cx="2549400" cy="185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subTitle" idx="1"/>
          </p:nvPr>
        </p:nvSpPr>
        <p:spPr>
          <a:xfrm>
            <a:off x="491825" y="2878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Un “malheureux accident”</a:t>
            </a:r>
            <a:endParaRPr sz="48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8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29" name="Shape 229"/>
          <p:cNvPicPr preferRelativeResize="0"/>
          <p:nvPr/>
        </p:nvPicPr>
        <p:blipFill rotWithShape="1">
          <a:blip r:embed="rId3">
            <a:alphaModFix/>
          </a:blip>
          <a:srcRect l="9882" r="26765" b="9016"/>
          <a:stretch/>
        </p:blipFill>
        <p:spPr>
          <a:xfrm>
            <a:off x="2126150" y="1230975"/>
            <a:ext cx="5126400" cy="32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4775" y="3743052"/>
            <a:ext cx="520001" cy="546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subTitle" idx="1"/>
          </p:nvPr>
        </p:nvSpPr>
        <p:spPr>
          <a:xfrm>
            <a:off x="0" y="529750"/>
            <a:ext cx="8918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Alors, Qu'est-Ce Qui S'est Passé?</a:t>
            </a:r>
            <a:endParaRPr sz="3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8763" y="1385480"/>
            <a:ext cx="2381175" cy="28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/>
          <p:nvPr/>
        </p:nvSpPr>
        <p:spPr>
          <a:xfrm>
            <a:off x="2049775" y="4286950"/>
            <a:ext cx="54999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Victime de noyade, 1890 (découvert en 2003)</a:t>
            </a:r>
            <a:endParaRPr sz="2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hape 243"/>
          <p:cNvPicPr preferRelativeResize="0"/>
          <p:nvPr/>
        </p:nvPicPr>
        <p:blipFill rotWithShape="1">
          <a:blip r:embed="rId3">
            <a:alphaModFix/>
          </a:blip>
          <a:srcRect t="2489" r="3344" b="41691"/>
          <a:stretch/>
        </p:blipFill>
        <p:spPr>
          <a:xfrm>
            <a:off x="6349125" y="3516400"/>
            <a:ext cx="1415100" cy="1304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5" name="Shape 245"/>
          <p:cNvSpPr txBox="1">
            <a:spLocks noGrp="1"/>
          </p:cNvSpPr>
          <p:nvPr>
            <p:ph type="subTitle" idx="1"/>
          </p:nvPr>
        </p:nvSpPr>
        <p:spPr>
          <a:xfrm>
            <a:off x="311700" y="1096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L’héritage de Louis Le Prince</a:t>
            </a:r>
            <a:endParaRPr sz="3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6" name="Shape 246"/>
          <p:cNvPicPr preferRelativeResize="0"/>
          <p:nvPr/>
        </p:nvPicPr>
        <p:blipFill rotWithShape="1">
          <a:blip r:embed="rId4">
            <a:alphaModFix/>
          </a:blip>
          <a:srcRect l="2133" t="3609" b="16524"/>
          <a:stretch/>
        </p:blipFill>
        <p:spPr>
          <a:xfrm>
            <a:off x="0" y="1078175"/>
            <a:ext cx="4435549" cy="177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 rotWithShape="1">
          <a:blip r:embed="rId5">
            <a:alphaModFix/>
          </a:blip>
          <a:srcRect t="2392" b="7671"/>
          <a:stretch/>
        </p:blipFill>
        <p:spPr>
          <a:xfrm>
            <a:off x="4435550" y="1078175"/>
            <a:ext cx="4708449" cy="177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09600"/>
            <a:ext cx="1346050" cy="153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94706" flipH="1">
            <a:off x="7750461" y="480129"/>
            <a:ext cx="1370678" cy="126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73600" y="3193400"/>
            <a:ext cx="3622853" cy="195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Shape 251"/>
          <p:cNvSpPr txBox="1"/>
          <p:nvPr/>
        </p:nvSpPr>
        <p:spPr>
          <a:xfrm>
            <a:off x="1033725" y="2740613"/>
            <a:ext cx="2520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Les Freres Lumieres</a:t>
            </a:r>
            <a:r>
              <a:rPr lang="en" sz="18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endParaRPr sz="18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52" name="Shape 252"/>
          <p:cNvSpPr txBox="1"/>
          <p:nvPr/>
        </p:nvSpPr>
        <p:spPr>
          <a:xfrm>
            <a:off x="6072900" y="2740613"/>
            <a:ext cx="21771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Thomas Edison </a:t>
            </a:r>
            <a:endParaRPr sz="2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53" name="Shape 253"/>
          <p:cNvPicPr preferRelativeResize="0"/>
          <p:nvPr/>
        </p:nvPicPr>
        <p:blipFill rotWithShape="1">
          <a:blip r:embed="rId9">
            <a:alphaModFix/>
          </a:blip>
          <a:srcRect l="14339" b="26475"/>
          <a:stretch/>
        </p:blipFill>
        <p:spPr>
          <a:xfrm rot="-860365">
            <a:off x="1733508" y="3945127"/>
            <a:ext cx="1436012" cy="1036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5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Shape 62"/>
          <p:cNvPicPr preferRelativeResize="0"/>
          <p:nvPr/>
        </p:nvPicPr>
        <p:blipFill rotWithShape="1">
          <a:blip r:embed="rId3">
            <a:alphaModFix/>
          </a:blip>
          <a:srcRect l="9690" b="12633"/>
          <a:stretch/>
        </p:blipFill>
        <p:spPr>
          <a:xfrm>
            <a:off x="5844725" y="3012450"/>
            <a:ext cx="3299274" cy="213105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/>
          <p:nvPr/>
        </p:nvSpPr>
        <p:spPr>
          <a:xfrm>
            <a:off x="980325" y="458325"/>
            <a:ext cx="70404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endParaRPr/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4">
            <a:alphaModFix/>
          </a:blip>
          <a:srcRect l="17715" t="13810" b="10305"/>
          <a:stretch/>
        </p:blipFill>
        <p:spPr>
          <a:xfrm>
            <a:off x="2960000" y="3012450"/>
            <a:ext cx="3081051" cy="213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 rotWithShape="1">
          <a:blip r:embed="rId5">
            <a:alphaModFix/>
          </a:blip>
          <a:srcRect l="22372"/>
          <a:stretch/>
        </p:blipFill>
        <p:spPr>
          <a:xfrm>
            <a:off x="0" y="0"/>
            <a:ext cx="3233354" cy="23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/>
          <p:cNvPicPr preferRelativeResize="0"/>
          <p:nvPr/>
        </p:nvPicPr>
        <p:blipFill rotWithShape="1">
          <a:blip r:embed="rId6">
            <a:alphaModFix/>
          </a:blip>
          <a:srcRect l="6120"/>
          <a:stretch/>
        </p:blipFill>
        <p:spPr>
          <a:xfrm>
            <a:off x="5844725" y="0"/>
            <a:ext cx="3299274" cy="2342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 rotWithShape="1">
          <a:blip r:embed="rId7">
            <a:alphaModFix/>
          </a:blip>
          <a:srcRect t="3118" b="4630"/>
          <a:stretch/>
        </p:blipFill>
        <p:spPr>
          <a:xfrm>
            <a:off x="3257825" y="0"/>
            <a:ext cx="2369474" cy="23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/>
          <p:nvPr/>
        </p:nvSpPr>
        <p:spPr>
          <a:xfrm>
            <a:off x="1100550" y="2368050"/>
            <a:ext cx="66840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LES VIDÉOS NOUS ENTOURENT. </a:t>
            </a:r>
            <a:endParaRPr sz="2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8">
            <a:alphaModFix/>
          </a:blip>
          <a:srcRect r="19510" b="8340"/>
          <a:stretch/>
        </p:blipFill>
        <p:spPr>
          <a:xfrm>
            <a:off x="3245350" y="0"/>
            <a:ext cx="2653293" cy="23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 rotWithShape="1">
          <a:blip r:embed="rId9">
            <a:alphaModFix/>
          </a:blip>
          <a:srcRect t="9041" r="25478"/>
          <a:stretch/>
        </p:blipFill>
        <p:spPr>
          <a:xfrm>
            <a:off x="0" y="3012450"/>
            <a:ext cx="3081050" cy="213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Shape 259"/>
          <p:cNvSpPr txBox="1">
            <a:spLocks noGrp="1"/>
          </p:cNvSpPr>
          <p:nvPr>
            <p:ph type="subTitle" idx="1"/>
          </p:nvPr>
        </p:nvSpPr>
        <p:spPr>
          <a:xfrm>
            <a:off x="3132000" y="326025"/>
            <a:ext cx="5700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L’impact sur Leeds</a:t>
            </a:r>
            <a:endParaRPr/>
          </a:p>
        </p:txBody>
      </p:sp>
      <p:pic>
        <p:nvPicPr>
          <p:cNvPr id="260" name="Shape 260"/>
          <p:cNvPicPr preferRelativeResize="0"/>
          <p:nvPr/>
        </p:nvPicPr>
        <p:blipFill rotWithShape="1">
          <a:blip r:embed="rId3">
            <a:alphaModFix/>
          </a:blip>
          <a:srcRect l="19539" t="2450" r="1954" b="13032"/>
          <a:stretch/>
        </p:blipFill>
        <p:spPr>
          <a:xfrm>
            <a:off x="780100" y="1775125"/>
            <a:ext cx="3541900" cy="238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 rotWithShape="1">
          <a:blip r:embed="rId4">
            <a:alphaModFix/>
          </a:blip>
          <a:srcRect l="3147" t="8551" b="6608"/>
          <a:stretch/>
        </p:blipFill>
        <p:spPr>
          <a:xfrm>
            <a:off x="4854150" y="1804025"/>
            <a:ext cx="3541900" cy="2327126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Shape 262"/>
          <p:cNvSpPr txBox="1"/>
          <p:nvPr/>
        </p:nvSpPr>
        <p:spPr>
          <a:xfrm>
            <a:off x="2830100" y="642725"/>
            <a:ext cx="42612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Tablette commémorative en bronze</a:t>
            </a:r>
            <a:r>
              <a:rPr lang="en" sz="18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Shape 268"/>
          <p:cNvPicPr preferRelativeResize="0"/>
          <p:nvPr/>
        </p:nvPicPr>
        <p:blipFill rotWithShape="1">
          <a:blip r:embed="rId3">
            <a:alphaModFix/>
          </a:blip>
          <a:srcRect l="15554" t="-4800" r="12996" b="4799"/>
          <a:stretch/>
        </p:blipFill>
        <p:spPr>
          <a:xfrm>
            <a:off x="4761550" y="1010950"/>
            <a:ext cx="3271975" cy="31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 rotWithShape="1">
          <a:blip r:embed="rId4">
            <a:alphaModFix/>
          </a:blip>
          <a:srcRect t="2857" r="7475" b="10284"/>
          <a:stretch/>
        </p:blipFill>
        <p:spPr>
          <a:xfrm>
            <a:off x="929375" y="1176589"/>
            <a:ext cx="3271975" cy="295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 txBox="1"/>
          <p:nvPr/>
        </p:nvSpPr>
        <p:spPr>
          <a:xfrm>
            <a:off x="3437475" y="343750"/>
            <a:ext cx="30000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Sa plaque bleue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Shape 275"/>
          <p:cNvPicPr preferRelativeResize="0"/>
          <p:nvPr/>
        </p:nvPicPr>
        <p:blipFill rotWithShape="1">
          <a:blip r:embed="rId3">
            <a:alphaModFix/>
          </a:blip>
          <a:srcRect b="15433"/>
          <a:stretch/>
        </p:blipFill>
        <p:spPr>
          <a:xfrm>
            <a:off x="4987975" y="1760025"/>
            <a:ext cx="3643900" cy="215315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 txBox="1"/>
          <p:nvPr/>
        </p:nvSpPr>
        <p:spPr>
          <a:xfrm>
            <a:off x="2892925" y="203725"/>
            <a:ext cx="49524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7" name="Shape 277"/>
          <p:cNvPicPr preferRelativeResize="0"/>
          <p:nvPr/>
        </p:nvPicPr>
        <p:blipFill rotWithShape="1">
          <a:blip r:embed="rId4">
            <a:alphaModFix/>
          </a:blip>
          <a:srcRect l="6606" t="6891" r="4354" b="21243"/>
          <a:stretch/>
        </p:blipFill>
        <p:spPr>
          <a:xfrm>
            <a:off x="1079425" y="1707563"/>
            <a:ext cx="3643901" cy="22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 txBox="1"/>
          <p:nvPr/>
        </p:nvSpPr>
        <p:spPr>
          <a:xfrm>
            <a:off x="3680850" y="308613"/>
            <a:ext cx="17823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Shape 279"/>
          <p:cNvSpPr txBox="1"/>
          <p:nvPr/>
        </p:nvSpPr>
        <p:spPr>
          <a:xfrm>
            <a:off x="2406250" y="744575"/>
            <a:ext cx="65691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Musée industriel d'Armley Mills</a:t>
            </a:r>
            <a:endParaRPr sz="36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subTitle" idx="1"/>
          </p:nvPr>
        </p:nvSpPr>
        <p:spPr>
          <a:xfrm>
            <a:off x="112650" y="224175"/>
            <a:ext cx="8918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Le Fin.</a:t>
            </a:r>
            <a:endParaRPr sz="3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6" name="Shape 286"/>
          <p:cNvPicPr preferRelativeResize="0"/>
          <p:nvPr/>
        </p:nvPicPr>
        <p:blipFill rotWithShape="1">
          <a:blip r:embed="rId3">
            <a:alphaModFix/>
          </a:blip>
          <a:srcRect l="32687" r="31970" b="31134"/>
          <a:stretch/>
        </p:blipFill>
        <p:spPr>
          <a:xfrm>
            <a:off x="3038625" y="1296875"/>
            <a:ext cx="2914074" cy="325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 rotWithShape="1">
          <a:blip r:embed="rId4">
            <a:alphaModFix/>
          </a:blip>
          <a:srcRect l="17686" r="5147"/>
          <a:stretch/>
        </p:blipFill>
        <p:spPr>
          <a:xfrm>
            <a:off x="3180838" y="1934125"/>
            <a:ext cx="2629650" cy="255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ctrTitle"/>
          </p:nvPr>
        </p:nvSpPr>
        <p:spPr>
          <a:xfrm>
            <a:off x="228700" y="4283050"/>
            <a:ext cx="8520600" cy="10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3"/>
              </a:rPr>
              <a:t>https://fstoppers.com/originals/mysterious-disappearance-louis-le-prince-father-cinematography-156151</a:t>
            </a:r>
            <a:endParaRPr sz="1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4"/>
              </a:rPr>
              <a:t>http://www.victorian-cinema.net/leprince</a:t>
            </a:r>
            <a:r>
              <a:rPr lang="en" sz="14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endParaRPr sz="1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5"/>
              </a:rPr>
              <a:t>http://www.roundhayfriends.com/louis-le-prince.html</a:t>
            </a:r>
            <a:endParaRPr sz="1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6"/>
              </a:rPr>
              <a:t>https://www.sciencedirect.com/science/article/pii/S1369702108701603</a:t>
            </a:r>
            <a:endParaRPr sz="1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7"/>
              </a:rPr>
              <a:t>https://blog.scienceandmediamuseum.org.uk/louis-le-prince-created-the-first-ever-moving-pictures/</a:t>
            </a:r>
            <a:endParaRPr sz="1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8"/>
              </a:rPr>
              <a:t>http://www.bbc.com/news/entertainment-arts-33198686</a:t>
            </a:r>
            <a:endParaRPr sz="1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93" name="Shape 293"/>
          <p:cNvSpPr txBox="1">
            <a:spLocks noGrp="1"/>
          </p:cNvSpPr>
          <p:nvPr>
            <p:ph type="subTitle" idx="1"/>
          </p:nvPr>
        </p:nvSpPr>
        <p:spPr>
          <a:xfrm>
            <a:off x="311700" y="1158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Références</a:t>
            </a:r>
            <a:endParaRPr sz="3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subTitle" idx="1"/>
          </p:nvPr>
        </p:nvSpPr>
        <p:spPr>
          <a:xfrm>
            <a:off x="248050" y="2114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Louis Le Prince: Quiz</a:t>
            </a:r>
            <a:endParaRPr sz="3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99" name="Shape 299"/>
          <p:cNvSpPr txBox="1"/>
          <p:nvPr/>
        </p:nvSpPr>
        <p:spPr>
          <a:xfrm>
            <a:off x="249750" y="1311600"/>
            <a:ext cx="8644500" cy="38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rabicPeriod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Quelle était le nom du premier vidéo jamais réalisé?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2.  En quelle année a-t-il été pris? 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lphaLcParenR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1848  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lphaLcParenR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1888 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lphaLcParenR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1948 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lphaLcParenR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1988 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3. Louis Le Prince fait des portraits de qui?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lphaLcParenR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 Reine Elizabeth et William Gladstone 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lphaLcParenR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 Reine Victoria et William Gladstone 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lphaLcParenR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 Reine Anne et William Gladstone 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lphaLcParenR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juste William Gladstone 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5000050" y="1960625"/>
            <a:ext cx="37686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4. Le procès de "Equity 6928" était contre:  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lphaLcParenR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Les Freres Lumieres 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lphaLcParenR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Albert Einstein 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lphaLcParenR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Thomas Edison 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5. Le fils de Le Prince a été trouvé mort: 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lphaLcParenR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à Leipzig, Allemagne 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lphaLcParenR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à Leeds, Angleterre 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lphaLcParenR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Fire Island, New York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lphaLcParenR"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À Metz, France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483600" y="202475"/>
            <a:ext cx="647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PÈRE DE LA CINÉMATOGRAPHIE?</a:t>
            </a:r>
            <a:r>
              <a:rPr lang="en" sz="3600">
                <a:latin typeface="Caveat"/>
                <a:ea typeface="Caveat"/>
                <a:cs typeface="Caveat"/>
                <a:sym typeface="Caveat"/>
              </a:rPr>
              <a:t> </a:t>
            </a:r>
            <a:endParaRPr sz="36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7" name="Shape 77"/>
          <p:cNvSpPr txBox="1"/>
          <p:nvPr/>
        </p:nvSpPr>
        <p:spPr>
          <a:xfrm>
            <a:off x="1774325" y="4306950"/>
            <a:ext cx="51870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Roundhay Garden Scene, 1888 (2 secondes)</a:t>
            </a:r>
            <a:endParaRPr sz="1800" i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4248" y="1152475"/>
            <a:ext cx="3859305" cy="28944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209850" y="2808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Jeunesse</a:t>
            </a:r>
            <a:endParaRPr sz="48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77125"/>
            <a:ext cx="3214925" cy="3290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5" name="Shape 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4375" y="1277125"/>
            <a:ext cx="4269300" cy="28433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/>
        </p:nvSpPr>
        <p:spPr>
          <a:xfrm rot="801131">
            <a:off x="2582673" y="1231445"/>
            <a:ext cx="1145771" cy="386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1841</a:t>
            </a:r>
            <a:endParaRPr sz="2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87" name="Shape 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8325" y="2826500"/>
            <a:ext cx="1624900" cy="174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3753" y="1481250"/>
            <a:ext cx="3822435" cy="29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 rotWithShape="1">
          <a:blip r:embed="rId4">
            <a:alphaModFix/>
          </a:blip>
          <a:srcRect l="3166" t="12778" r="4786" b="12755"/>
          <a:stretch/>
        </p:blipFill>
        <p:spPr>
          <a:xfrm>
            <a:off x="443375" y="1751850"/>
            <a:ext cx="2128350" cy="22071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/>
          <p:nvPr/>
        </p:nvSpPr>
        <p:spPr>
          <a:xfrm>
            <a:off x="-39325" y="477175"/>
            <a:ext cx="94086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bg1"/>
                </a:solidFill>
                <a:latin typeface="Caveat"/>
                <a:ea typeface="Caveat"/>
                <a:cs typeface="Caveat"/>
                <a:sym typeface="Caveat"/>
              </a:rPr>
              <a:t>Le maître: </a:t>
            </a:r>
            <a:r>
              <a:rPr lang="en" sz="3600" dirty="0">
                <a:solidFill>
                  <a:schemeClr val="bg1"/>
                </a:solidFill>
                <a:uFill>
                  <a:noFill/>
                </a:uFill>
                <a:latin typeface="Caveat"/>
                <a:ea typeface="Caveat"/>
                <a:cs typeface="Caveat"/>
                <a:sym typeface="Caveat"/>
                <a:hlinkClick r:id="rId5"/>
              </a:rPr>
              <a:t>Louis Jacques Mandé Daguerre</a:t>
            </a:r>
            <a:endParaRPr sz="3600" dirty="0">
              <a:solidFill>
                <a:schemeClr val="bg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96" name="Shape 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58225" y="1767187"/>
            <a:ext cx="2011375" cy="2176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7">
            <a:alphaModFix/>
          </a:blip>
          <a:srcRect r="50968"/>
          <a:stretch/>
        </p:blipFill>
        <p:spPr>
          <a:xfrm>
            <a:off x="8099000" y="674775"/>
            <a:ext cx="611801" cy="65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7">
            <a:alphaModFix/>
          </a:blip>
          <a:srcRect l="47545"/>
          <a:stretch/>
        </p:blipFill>
        <p:spPr>
          <a:xfrm>
            <a:off x="443375" y="559475"/>
            <a:ext cx="712950" cy="71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 l="13451" t="6104" r="2053" b="10838"/>
          <a:stretch/>
        </p:blipFill>
        <p:spPr>
          <a:xfrm>
            <a:off x="684900" y="1217816"/>
            <a:ext cx="2896125" cy="181171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2461825" y="295575"/>
            <a:ext cx="4579500" cy="6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L'Université De Leipzig</a:t>
            </a:r>
            <a:r>
              <a:rPr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6" name="Shape 106"/>
          <p:cNvPicPr preferRelativeResize="0"/>
          <p:nvPr/>
        </p:nvPicPr>
        <p:blipFill rotWithShape="1">
          <a:blip r:embed="rId4">
            <a:alphaModFix/>
          </a:blip>
          <a:srcRect t="4094" b="17171"/>
          <a:stretch/>
        </p:blipFill>
        <p:spPr>
          <a:xfrm>
            <a:off x="684900" y="2895100"/>
            <a:ext cx="2896124" cy="16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5">
            <a:alphaModFix/>
          </a:blip>
          <a:srcRect l="25391" t="-13502" r="18692" b="20061"/>
          <a:stretch/>
        </p:blipFill>
        <p:spPr>
          <a:xfrm>
            <a:off x="5909000" y="640000"/>
            <a:ext cx="2565025" cy="398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3600" y="1139687"/>
            <a:ext cx="1755413" cy="1755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289317">
            <a:off x="2880175" y="2070450"/>
            <a:ext cx="3621650" cy="230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subTitle" idx="1"/>
          </p:nvPr>
        </p:nvSpPr>
        <p:spPr>
          <a:xfrm>
            <a:off x="1174400" y="133175"/>
            <a:ext cx="34848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5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Artistes accomplis </a:t>
            </a:r>
            <a:endParaRPr sz="3000" dirty="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25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26501"/>
            <a:ext cx="2880371" cy="36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75372">
            <a:off x="1265801" y="1794389"/>
            <a:ext cx="1178820" cy="1178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 rotWithShape="1">
          <a:blip r:embed="rId5">
            <a:alphaModFix/>
          </a:blip>
          <a:srcRect l="8512" r="49491" b="35843"/>
          <a:stretch/>
        </p:blipFill>
        <p:spPr>
          <a:xfrm>
            <a:off x="3266850" y="926488"/>
            <a:ext cx="1555200" cy="15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 rotWithShape="1">
          <a:blip r:embed="rId6">
            <a:alphaModFix/>
          </a:blip>
          <a:srcRect b="24817"/>
          <a:stretch/>
        </p:blipFill>
        <p:spPr>
          <a:xfrm>
            <a:off x="3266863" y="2999538"/>
            <a:ext cx="1555200" cy="158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 rot="-1041047">
            <a:off x="731881" y="1206062"/>
            <a:ext cx="3484663" cy="72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Elizabeth Whitely </a:t>
            </a:r>
            <a:endParaRPr sz="2400">
              <a:solidFill>
                <a:srgbClr val="FF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21" name="Shape 121"/>
          <p:cNvSpPr txBox="1"/>
          <p:nvPr/>
        </p:nvSpPr>
        <p:spPr>
          <a:xfrm>
            <a:off x="3484788" y="2534175"/>
            <a:ext cx="17007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La Reine Victoria</a:t>
            </a:r>
            <a:endParaRPr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3342150" y="4686200"/>
            <a:ext cx="28200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54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P.M William Gladstone</a:t>
            </a:r>
            <a:endParaRPr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5323850" y="2449750"/>
            <a:ext cx="3717600" cy="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latin typeface="Caveat"/>
                <a:ea typeface="Caveat"/>
                <a:cs typeface="Caveat"/>
                <a:sym typeface="Caveat"/>
              </a:rPr>
              <a:t>L'aiguille </a:t>
            </a:r>
            <a:r>
              <a:rPr lang="en" sz="3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de</a:t>
            </a:r>
            <a:r>
              <a:rPr lang="en" sz="3600">
                <a:latin typeface="Caveat"/>
                <a:ea typeface="Caveat"/>
                <a:cs typeface="Caveat"/>
                <a:sym typeface="Caveat"/>
              </a:rPr>
              <a:t> Cléopâtre</a:t>
            </a:r>
            <a:endParaRPr sz="3600">
              <a:latin typeface="Caveat"/>
              <a:ea typeface="Caveat"/>
              <a:cs typeface="Caveat"/>
              <a:sym typeface="Cave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" name="Shape 1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659800"/>
            <a:ext cx="1332187" cy="192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 rotWithShape="1">
          <a:blip r:embed="rId8">
            <a:alphaModFix/>
          </a:blip>
          <a:srcRect l="6578" r="5354"/>
          <a:stretch/>
        </p:blipFill>
        <p:spPr>
          <a:xfrm>
            <a:off x="5391050" y="0"/>
            <a:ext cx="344124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ubTitle" idx="1"/>
          </p:nvPr>
        </p:nvSpPr>
        <p:spPr>
          <a:xfrm>
            <a:off x="174750" y="147425"/>
            <a:ext cx="582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5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25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Le déménage aux États-Unis</a:t>
            </a:r>
            <a:endParaRPr sz="3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25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2425" y="3243070"/>
            <a:ext cx="4271574" cy="133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 rotWithShape="1">
          <a:blip r:embed="rId4">
            <a:alphaModFix/>
          </a:blip>
          <a:srcRect l="4498" t="7708" b="2653"/>
          <a:stretch/>
        </p:blipFill>
        <p:spPr>
          <a:xfrm>
            <a:off x="1060900" y="1310425"/>
            <a:ext cx="2580300" cy="28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5">
            <a:alphaModFix/>
          </a:blip>
          <a:srcRect r="49949" b="56814"/>
          <a:stretch/>
        </p:blipFill>
        <p:spPr>
          <a:xfrm>
            <a:off x="3494150" y="147425"/>
            <a:ext cx="5649852" cy="303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Shape 135"/>
          <p:cNvCxnSpPr/>
          <p:nvPr/>
        </p:nvCxnSpPr>
        <p:spPr>
          <a:xfrm flipH="1">
            <a:off x="6486700" y="1417850"/>
            <a:ext cx="2323200" cy="577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6" name="Shape 136"/>
          <p:cNvSpPr txBox="1"/>
          <p:nvPr/>
        </p:nvSpPr>
        <p:spPr>
          <a:xfrm>
            <a:off x="924100" y="4192275"/>
            <a:ext cx="40155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Camera avec 16 lentilles</a:t>
            </a:r>
            <a:endParaRPr sz="2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subTitle" idx="1"/>
          </p:nvPr>
        </p:nvSpPr>
        <p:spPr>
          <a:xfrm>
            <a:off x="311700" y="2556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54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1888: la première vidéo du monde</a:t>
            </a:r>
            <a:endParaRPr sz="3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013" y="1045596"/>
            <a:ext cx="2591900" cy="3290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Shape 144"/>
          <p:cNvCxnSpPr/>
          <p:nvPr/>
        </p:nvCxnSpPr>
        <p:spPr>
          <a:xfrm rot="10800000" flipH="1">
            <a:off x="155013" y="2359341"/>
            <a:ext cx="1329600" cy="98040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45" name="Shape 145"/>
          <p:cNvPicPr preferRelativeResize="0"/>
          <p:nvPr/>
        </p:nvPicPr>
        <p:blipFill rotWithShape="1">
          <a:blip r:embed="rId4">
            <a:alphaModFix/>
          </a:blip>
          <a:srcRect t="5204"/>
          <a:stretch/>
        </p:blipFill>
        <p:spPr>
          <a:xfrm>
            <a:off x="6397098" y="1068396"/>
            <a:ext cx="2591900" cy="3065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7112" y="1669288"/>
            <a:ext cx="3209787" cy="180492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6268400" y="4192751"/>
            <a:ext cx="30570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54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caméra à objectif unique</a:t>
            </a:r>
            <a:endParaRPr sz="2400" dirty="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8" name="Shape 148"/>
          <p:cNvSpPr txBox="1"/>
          <p:nvPr/>
        </p:nvSpPr>
        <p:spPr>
          <a:xfrm>
            <a:off x="3058700" y="3615325"/>
            <a:ext cx="32097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Roundhay Garden Scene, 1888</a:t>
            </a:r>
            <a:endParaRPr i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328</Words>
  <Application>Microsoft Office PowerPoint</Application>
  <PresentationFormat>On-screen Show (16:9)</PresentationFormat>
  <Paragraphs>96</Paragraphs>
  <Slides>25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Caveat</vt:lpstr>
      <vt:lpstr>Arial</vt:lpstr>
      <vt:lpstr>Montserrat</vt:lpstr>
      <vt:lpstr>Simple Light</vt:lpstr>
      <vt:lpstr>PowerPoint Presentation</vt:lpstr>
      <vt:lpstr>PowerPoint Presentation</vt:lpstr>
      <vt:lpstr>PÈRE DE LA CINÉMATOGRAPHIE?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Projection des vidéos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https://fstoppers.com/originals/mysterious-disappearance-louis-le-prince-father-cinematography-156151   http://www.victorian-cinema.net/leprince    http://www.roundhayfriends.com/louis-le-prince.html   https://www.sciencedirect.com/science/article/pii/S1369702108701603   https://blog.scienceandmediamuseum.org.uk/louis-le-prince-created-the-first-ever-moving-pictures/   http://www.bbc.com/news/entertainment-arts-33198686   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Laurentiu Grigorescu</dc:creator>
  <cp:lastModifiedBy>Laurentiu Grigorescu</cp:lastModifiedBy>
  <cp:revision>4</cp:revision>
  <dcterms:modified xsi:type="dcterms:W3CDTF">2018-02-21T01:14:02Z</dcterms:modified>
</cp:coreProperties>
</file>